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8" r:id="rId10"/>
    <p:sldId id="266" r:id="rId11"/>
    <p:sldId id="264" r:id="rId12"/>
    <p:sldId id="265" r:id="rId13"/>
    <p:sldId id="267" r:id="rId14"/>
    <p:sldId id="268" r:id="rId15"/>
    <p:sldId id="269" r:id="rId16"/>
    <p:sldId id="276" r:id="rId17"/>
    <p:sldId id="271" r:id="rId18"/>
    <p:sldId id="270" r:id="rId19"/>
    <p:sldId id="273" r:id="rId20"/>
    <p:sldId id="274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/>
    <p:restoredTop sz="94606"/>
  </p:normalViewPr>
  <p:slideViewPr>
    <p:cSldViewPr snapToGrid="0" snapToObjects="1">
      <p:cViewPr varScale="1">
        <p:scale>
          <a:sx n="126" d="100"/>
          <a:sy n="126" d="100"/>
        </p:scale>
        <p:origin x="192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04206-9C5E-AC4B-9A41-43118513311F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9A78D-936B-6B45-9AA2-60DC2DF52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89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9A78D-936B-6B45-9AA2-60DC2DF52A0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38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9A78D-936B-6B45-9AA2-60DC2DF52A0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67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EDFD-FD05-6749-A096-A0B701399853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18C-E42D-C14A-9ADF-DFC2C48C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18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EDFD-FD05-6749-A096-A0B701399853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18C-E42D-C14A-9ADF-DFC2C48C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13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EDFD-FD05-6749-A096-A0B701399853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18C-E42D-C14A-9ADF-DFC2C48C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15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EDFD-FD05-6749-A096-A0B701399853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18C-E42D-C14A-9ADF-DFC2C48C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16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EDFD-FD05-6749-A096-A0B701399853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18C-E42D-C14A-9ADF-DFC2C48C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30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EDFD-FD05-6749-A096-A0B701399853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18C-E42D-C14A-9ADF-DFC2C48C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52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EDFD-FD05-6749-A096-A0B701399853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18C-E42D-C14A-9ADF-DFC2C48C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11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EDFD-FD05-6749-A096-A0B701399853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18C-E42D-C14A-9ADF-DFC2C48C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49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EDFD-FD05-6749-A096-A0B701399853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18C-E42D-C14A-9ADF-DFC2C48C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49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EDFD-FD05-6749-A096-A0B701399853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18C-E42D-C14A-9ADF-DFC2C48C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8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EDFD-FD05-6749-A096-A0B701399853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B18C-E42D-C14A-9ADF-DFC2C48C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48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1EDFD-FD05-6749-A096-A0B701399853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B18C-E42D-C14A-9ADF-DFC2C48C1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06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potlegal.b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3C0354B-8225-F140-B2D5-A7C0B38E8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218" y="4507418"/>
            <a:ext cx="4689561" cy="179136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E516BBF-2B9A-7326-7199-9C90862B6EE5}"/>
              </a:ext>
            </a:extLst>
          </p:cNvPr>
          <p:cNvSpPr txBox="1"/>
          <p:nvPr/>
        </p:nvSpPr>
        <p:spPr>
          <a:xfrm>
            <a:off x="1014248" y="1321217"/>
            <a:ext cx="711550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dirty="0"/>
              <a:t>Formation ADEB </a:t>
            </a:r>
          </a:p>
          <a:p>
            <a:pPr algn="ctr"/>
            <a:endParaRPr lang="fr-FR" sz="1500" dirty="0"/>
          </a:p>
          <a:p>
            <a:pPr algn="ctr"/>
            <a:r>
              <a:rPr lang="fr-FR" sz="3000" dirty="0"/>
              <a:t>Préparer un programme de nouveautés</a:t>
            </a:r>
          </a:p>
          <a:p>
            <a:pPr algn="ctr"/>
            <a:endParaRPr lang="fr-FR" sz="3000" dirty="0"/>
          </a:p>
          <a:p>
            <a:pPr algn="ctr"/>
            <a:r>
              <a:rPr lang="fr-FR" sz="1500" dirty="0"/>
              <a:t>Charlotte </a:t>
            </a:r>
            <a:r>
              <a:rPr lang="fr-FR" sz="1500" dirty="0" err="1"/>
              <a:t>Guisset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116657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13137B-4FE9-9BA8-EC7C-3B35B4A7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15007"/>
            <a:ext cx="7886700" cy="566195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fr-FR" dirty="0"/>
              <a:t>Argumentaire : </a:t>
            </a:r>
          </a:p>
          <a:p>
            <a:pPr lvl="2">
              <a:lnSpc>
                <a:spcPct val="100000"/>
              </a:lnSpc>
            </a:pPr>
            <a:r>
              <a:rPr lang="fr-FR" dirty="0"/>
              <a:t>plus commercial, plus explicatif, plus complet</a:t>
            </a:r>
          </a:p>
          <a:p>
            <a:pPr lvl="2">
              <a:lnSpc>
                <a:spcPct val="100000"/>
              </a:lnSpc>
            </a:pPr>
            <a:r>
              <a:rPr lang="fr-FR" dirty="0"/>
              <a:t>à destination des représentants, des journalistes</a:t>
            </a:r>
          </a:p>
          <a:p>
            <a:pPr lvl="2">
              <a:lnSpc>
                <a:spcPct val="100000"/>
              </a:lnSpc>
            </a:pPr>
            <a:r>
              <a:rPr lang="fr-FR" dirty="0"/>
              <a:t>identité graphique </a:t>
            </a:r>
          </a:p>
          <a:p>
            <a:pPr lvl="2">
              <a:lnSpc>
                <a:spcPct val="100000"/>
              </a:lnSpc>
            </a:pPr>
            <a:r>
              <a:rPr lang="fr-FR" dirty="0"/>
              <a:t>absolument : </a:t>
            </a:r>
          </a:p>
          <a:p>
            <a:pPr lvl="3">
              <a:lnSpc>
                <a:spcPct val="100000"/>
              </a:lnSpc>
            </a:pPr>
            <a:r>
              <a:rPr lang="fr-FR" dirty="0"/>
              <a:t>titre</a:t>
            </a:r>
          </a:p>
          <a:p>
            <a:pPr lvl="3">
              <a:lnSpc>
                <a:spcPct val="100000"/>
              </a:lnSpc>
            </a:pPr>
            <a:r>
              <a:rPr lang="fr-FR" dirty="0"/>
              <a:t>auteur/artiste</a:t>
            </a:r>
          </a:p>
          <a:p>
            <a:pPr lvl="3">
              <a:lnSpc>
                <a:spcPct val="100000"/>
              </a:lnSpc>
            </a:pPr>
            <a:r>
              <a:rPr lang="fr-FR" dirty="0"/>
              <a:t>texte de présentation</a:t>
            </a:r>
          </a:p>
          <a:p>
            <a:pPr lvl="3">
              <a:lnSpc>
                <a:spcPct val="100000"/>
              </a:lnSpc>
            </a:pPr>
            <a:r>
              <a:rPr lang="fr-FR" dirty="0"/>
              <a:t>infos techniques : date de publication, </a:t>
            </a:r>
            <a:r>
              <a:rPr lang="fr-FR" dirty="0" err="1"/>
              <a:t>isbn</a:t>
            </a:r>
            <a:r>
              <a:rPr lang="fr-FR" dirty="0"/>
              <a:t>, prix, format, pages</a:t>
            </a:r>
          </a:p>
          <a:p>
            <a:pPr lvl="3">
              <a:lnSpc>
                <a:spcPct val="100000"/>
              </a:lnSpc>
            </a:pPr>
            <a:r>
              <a:rPr lang="fr-FR" dirty="0"/>
              <a:t>collection</a:t>
            </a:r>
          </a:p>
          <a:p>
            <a:pPr lvl="3">
              <a:lnSpc>
                <a:spcPct val="100000"/>
              </a:lnSpc>
            </a:pPr>
            <a:r>
              <a:rPr lang="fr-FR" dirty="0"/>
              <a:t>visuel de couverture </a:t>
            </a:r>
          </a:p>
          <a:p>
            <a:pPr lvl="3">
              <a:lnSpc>
                <a:spcPct val="100000"/>
              </a:lnSpc>
            </a:pPr>
            <a:r>
              <a:rPr lang="fr-FR" dirty="0"/>
              <a:t>logo et coordonnées éditeur</a:t>
            </a:r>
          </a:p>
          <a:p>
            <a:pPr lvl="3">
              <a:lnSpc>
                <a:spcPct val="100000"/>
              </a:lnSpc>
            </a:pPr>
            <a:r>
              <a:rPr lang="fr-FR" dirty="0"/>
              <a:t>infos diffuseur (pour passer commande)</a:t>
            </a:r>
          </a:p>
          <a:p>
            <a:pPr lvl="3">
              <a:lnSpc>
                <a:spcPct val="100000"/>
              </a:lnSpc>
            </a:pPr>
            <a:r>
              <a:rPr lang="fr-FR" dirty="0"/>
              <a:t>éventuellement : infos attaché de presse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52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BAD8865-D484-7F84-C381-A25FB8068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50" y="1072056"/>
            <a:ext cx="3653731" cy="517049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DE5029-ACC2-EE20-9791-D79463CB3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610" y="1072055"/>
            <a:ext cx="3658074" cy="517048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E9A403D-5398-E3C6-6166-DF80EDD9628E}"/>
              </a:ext>
            </a:extLst>
          </p:cNvPr>
          <p:cNvSpPr txBox="1"/>
          <p:nvPr/>
        </p:nvSpPr>
        <p:spPr>
          <a:xfrm>
            <a:off x="776850" y="430788"/>
            <a:ext cx="729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Communiqué de presse en 2 pages </a:t>
            </a:r>
          </a:p>
        </p:txBody>
      </p:sp>
    </p:spTree>
    <p:extLst>
      <p:ext uri="{BB962C8B-B14F-4D97-AF65-F5344CB8AC3E}">
        <p14:creationId xmlns:p14="http://schemas.microsoft.com/office/powerpoint/2010/main" val="299721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2D347EA-A267-4E73-5DAD-2218291F9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309" y="1324299"/>
            <a:ext cx="2908783" cy="405551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E3563C-4EA4-8153-636A-2C67A72CB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595" y="1324299"/>
            <a:ext cx="2865832" cy="405551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6F1489C-629B-3ABB-B210-C9057ED70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30" y="1324299"/>
            <a:ext cx="2865832" cy="405551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5E94FA-0A72-E21C-5F20-C8AC8349F9F4}"/>
              </a:ext>
            </a:extLst>
          </p:cNvPr>
          <p:cNvSpPr txBox="1"/>
          <p:nvPr/>
        </p:nvSpPr>
        <p:spPr>
          <a:xfrm>
            <a:off x="151930" y="672658"/>
            <a:ext cx="7436540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Communiqués de presse en 1 page</a:t>
            </a:r>
          </a:p>
        </p:txBody>
      </p:sp>
    </p:spTree>
    <p:extLst>
      <p:ext uri="{BB962C8B-B14F-4D97-AF65-F5344CB8AC3E}">
        <p14:creationId xmlns:p14="http://schemas.microsoft.com/office/powerpoint/2010/main" val="635260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0310490-FBD3-9C52-A88A-FB0320355A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6876" y="511832"/>
            <a:ext cx="8410247" cy="318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dirty="0"/>
              <a:t>Zoom sur les « infos techniques » :</a:t>
            </a:r>
          </a:p>
          <a:p>
            <a:pPr>
              <a:lnSpc>
                <a:spcPct val="100000"/>
              </a:lnSpc>
            </a:pPr>
            <a:r>
              <a:rPr lang="fr-FR" sz="2000" dirty="0"/>
              <a:t>ISBN</a:t>
            </a:r>
          </a:p>
          <a:p>
            <a:pPr lvl="1">
              <a:lnSpc>
                <a:spcPct val="100000"/>
              </a:lnSpc>
            </a:pPr>
            <a:r>
              <a:rPr lang="fr-FR" sz="1800" dirty="0"/>
              <a:t>978-2-35984-149-7</a:t>
            </a:r>
          </a:p>
          <a:p>
            <a:pPr lvl="1">
              <a:lnSpc>
                <a:spcPct val="100000"/>
              </a:lnSpc>
            </a:pPr>
            <a:r>
              <a:rPr lang="fr-FR" sz="1800" dirty="0"/>
              <a:t>demander liste à Electre, gratuit </a:t>
            </a:r>
          </a:p>
          <a:p>
            <a:pPr lvl="1">
              <a:lnSpc>
                <a:spcPct val="100000"/>
              </a:lnSpc>
            </a:pPr>
            <a:r>
              <a:rPr lang="fr-FR" sz="1800" dirty="0" err="1"/>
              <a:t>isbn</a:t>
            </a:r>
            <a:r>
              <a:rPr lang="fr-FR" sz="1800" dirty="0"/>
              <a:t> = code-barre </a:t>
            </a:r>
          </a:p>
          <a:p>
            <a:pPr lvl="1">
              <a:lnSpc>
                <a:spcPct val="100000"/>
              </a:lnSpc>
            </a:pPr>
            <a:r>
              <a:rPr lang="fr-FR" sz="1800" dirty="0"/>
              <a:t>hyper important : 1 </a:t>
            </a:r>
            <a:r>
              <a:rPr lang="fr-FR" sz="1800" dirty="0" err="1"/>
              <a:t>isbn</a:t>
            </a:r>
            <a:r>
              <a:rPr lang="fr-FR" sz="1800" dirty="0"/>
              <a:t> = 1 produit !!! (par ex : outil tableau)</a:t>
            </a:r>
          </a:p>
          <a:p>
            <a:pPr lvl="1">
              <a:lnSpc>
                <a:spcPct val="100000"/>
              </a:lnSpc>
            </a:pPr>
            <a:r>
              <a:rPr lang="fr-FR" sz="1800" dirty="0"/>
              <a:t>pour distributeur : possibilité </a:t>
            </a:r>
            <a:r>
              <a:rPr lang="fr-FR" sz="1800" dirty="0" err="1"/>
              <a:t>isbn</a:t>
            </a:r>
            <a:r>
              <a:rPr lang="fr-FR" sz="1800" dirty="0"/>
              <a:t> « gratuits » (catalogues, affiches, </a:t>
            </a:r>
            <a:r>
              <a:rPr lang="fr-FR" sz="1800" dirty="0" err="1"/>
              <a:t>etc</a:t>
            </a:r>
            <a:r>
              <a:rPr lang="fr-FR" sz="1800" dirty="0"/>
              <a:t>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07A06A6-5C57-6455-76C3-8CBBCECBC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22" y="2778618"/>
            <a:ext cx="5765396" cy="81587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7E46D62-E303-3900-8E1B-A1184619A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003" y="4047613"/>
            <a:ext cx="16002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5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BEB459-B969-9CFC-B246-71323F033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3476"/>
            <a:ext cx="7886700" cy="600581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/>
              <a:t>Nombre de pages : </a:t>
            </a:r>
          </a:p>
          <a:p>
            <a:pPr lvl="1">
              <a:lnSpc>
                <a:spcPct val="120000"/>
              </a:lnSpc>
            </a:pPr>
            <a:r>
              <a:rPr lang="fr-FR" sz="2600" dirty="0"/>
              <a:t>en fonction de la maquette</a:t>
            </a:r>
          </a:p>
          <a:p>
            <a:pPr lvl="1">
              <a:lnSpc>
                <a:spcPct val="120000"/>
              </a:lnSpc>
            </a:pPr>
            <a:r>
              <a:rPr lang="fr-FR" sz="2600" dirty="0"/>
              <a:t>multiple de 16 (éventuellement demi cahier 8)</a:t>
            </a:r>
          </a:p>
          <a:p>
            <a:pPr>
              <a:lnSpc>
                <a:spcPct val="120000"/>
              </a:lnSpc>
            </a:pPr>
            <a:r>
              <a:rPr lang="fr-FR" dirty="0"/>
              <a:t>Format : dépend souvent de la collection</a:t>
            </a:r>
          </a:p>
          <a:p>
            <a:pPr>
              <a:lnSpc>
                <a:spcPct val="120000"/>
              </a:lnSpc>
            </a:pPr>
            <a:r>
              <a:rPr lang="fr-FR" dirty="0"/>
              <a:t>Prix de vente : </a:t>
            </a:r>
          </a:p>
          <a:p>
            <a:pPr lvl="1">
              <a:lnSpc>
                <a:spcPct val="120000"/>
              </a:lnSpc>
            </a:pPr>
            <a:r>
              <a:rPr lang="fr-FR" sz="2600" dirty="0"/>
              <a:t>calculé en fonction du prix d’impression + en fonction des autres titres de la collection </a:t>
            </a:r>
          </a:p>
          <a:p>
            <a:pPr lvl="1">
              <a:lnSpc>
                <a:spcPct val="120000"/>
              </a:lnSpc>
            </a:pPr>
            <a:r>
              <a:rPr lang="fr-FR" sz="2600" dirty="0"/>
              <a:t>demander devis à l’imprimeur : en fonction du format, nombre de pages, papier choisi, tirage, offset ou numérique, couleur ou nb, reliure cousue / collée / suisse / </a:t>
            </a:r>
            <a:r>
              <a:rPr lang="fr-FR" sz="2600" dirty="0" err="1"/>
              <a:t>etc</a:t>
            </a:r>
            <a:endParaRPr lang="fr-FR" sz="2600" dirty="0"/>
          </a:p>
          <a:p>
            <a:pPr lvl="1">
              <a:lnSpc>
                <a:spcPct val="120000"/>
              </a:lnSpc>
            </a:pPr>
            <a:r>
              <a:rPr lang="fr-FR" sz="2600" dirty="0"/>
              <a:t>comparer les devis</a:t>
            </a:r>
          </a:p>
          <a:p>
            <a:pPr>
              <a:lnSpc>
                <a:spcPct val="120000"/>
              </a:lnSpc>
            </a:pPr>
            <a:r>
              <a:rPr lang="fr-FR" dirty="0"/>
              <a:t>Date de sortie : en fonction du planning et en concertation avec diffuseur</a:t>
            </a:r>
          </a:p>
          <a:p>
            <a:pPr>
              <a:lnSpc>
                <a:spcPct val="120000"/>
              </a:lnSpc>
            </a:pPr>
            <a:endParaRPr lang="fr-FR" dirty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fr-FR" dirty="0"/>
              <a:t> Soigner ces infos car compliqué de les modifier par la suite (contrairement à la maquette et couverture provisoire qu’on peut facilement mettre à jour)</a:t>
            </a:r>
          </a:p>
        </p:txBody>
      </p:sp>
    </p:spTree>
    <p:extLst>
      <p:ext uri="{BB962C8B-B14F-4D97-AF65-F5344CB8AC3E}">
        <p14:creationId xmlns:p14="http://schemas.microsoft.com/office/powerpoint/2010/main" val="167128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F40E0-532C-32E0-7719-8152284E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5. Envoi au diffuseur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1B58E0-5ADE-4F61-E61A-E7A737599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2400" dirty="0"/>
              <a:t>Le dossier du livre est prêt, envoi au diffuseur (plateforme </a:t>
            </a:r>
            <a:r>
              <a:rPr lang="fr-FR" sz="2400" dirty="0" err="1"/>
              <a:t>Onix</a:t>
            </a:r>
            <a:r>
              <a:rPr lang="fr-FR" sz="24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 dirty="0"/>
          </a:p>
          <a:p>
            <a:pPr>
              <a:lnSpc>
                <a:spcPct val="100000"/>
              </a:lnSpc>
            </a:pPr>
            <a:r>
              <a:rPr lang="fr-FR" sz="2400" dirty="0"/>
              <a:t>Présenter le livre aux représentants :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leur donner envie de défendre ce titre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infos sur un auteur (titres déjà publiés), une région, une thématique (lieux de diffusion ciblés), une anecdote autour du livre</a:t>
            </a:r>
          </a:p>
        </p:txBody>
      </p:sp>
    </p:spTree>
    <p:extLst>
      <p:ext uri="{BB962C8B-B14F-4D97-AF65-F5344CB8AC3E}">
        <p14:creationId xmlns:p14="http://schemas.microsoft.com/office/powerpoint/2010/main" val="410331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44507-7230-4A22-37D8-11C1CFC1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 Référencements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A61C2A-5DA9-4ADA-FC4D-598E56FF4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81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400" dirty="0"/>
              <a:t>Via le diffuseur-distributeur (&lt; </a:t>
            </a:r>
            <a:r>
              <a:rPr lang="fr-FR" sz="2400" dirty="0" err="1"/>
              <a:t>Onix</a:t>
            </a:r>
            <a:r>
              <a:rPr lang="fr-FR" sz="2400" dirty="0"/>
              <a:t>) : Electre, </a:t>
            </a:r>
            <a:r>
              <a:rPr lang="fr-FR" sz="2400" dirty="0" err="1"/>
              <a:t>Dilicom</a:t>
            </a:r>
            <a:r>
              <a:rPr lang="fr-FR" sz="2400" dirty="0"/>
              <a:t>, Banque du Livre 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fr-FR" sz="2000" dirty="0"/>
              <a:t>  qui communiquent les infos à Fnac, Amazon, centrales d’achat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600" dirty="0"/>
          </a:p>
          <a:p>
            <a:pPr>
              <a:lnSpc>
                <a:spcPct val="100000"/>
              </a:lnSpc>
            </a:pPr>
            <a:r>
              <a:rPr lang="fr-FR" sz="2400" dirty="0"/>
              <a:t>Dépôt légal: obligation en Belgique</a:t>
            </a:r>
          </a:p>
          <a:p>
            <a:pPr lvl="1">
              <a:lnSpc>
                <a:spcPct val="100000"/>
              </a:lnSpc>
            </a:pPr>
            <a:r>
              <a:rPr lang="fr-FR" sz="2000" dirty="0"/>
              <a:t>demander un numéro d’éditeur auprès de la Bibliothèque royale de Belgique</a:t>
            </a:r>
          </a:p>
          <a:p>
            <a:pPr lvl="1">
              <a:lnSpc>
                <a:spcPct val="100000"/>
              </a:lnSpc>
            </a:pPr>
            <a:r>
              <a:rPr lang="fr-FR" sz="2000" dirty="0"/>
              <a:t>exemple : D/2022/7.172/1</a:t>
            </a:r>
          </a:p>
          <a:p>
            <a:pPr lvl="1">
              <a:lnSpc>
                <a:spcPct val="100000"/>
              </a:lnSpc>
            </a:pPr>
            <a:r>
              <a:rPr lang="fr-FR" sz="2000" dirty="0"/>
              <a:t>Avant parution : référencement en ligne </a:t>
            </a:r>
            <a:r>
              <a:rPr lang="fr-FR" sz="2000" dirty="0">
                <a:hlinkClick r:id="rId2"/>
              </a:rPr>
              <a:t>www.depotlegal.be</a:t>
            </a:r>
            <a:r>
              <a:rPr lang="fr-FR" sz="2000" dirty="0"/>
              <a:t> </a:t>
            </a:r>
          </a:p>
          <a:p>
            <a:pPr lvl="1">
              <a:lnSpc>
                <a:spcPct val="100000"/>
              </a:lnSpc>
            </a:pPr>
            <a:r>
              <a:rPr lang="fr-FR" sz="2000" dirty="0"/>
              <a:t>À parution : envoyer 2 exemplaires du livre (port payé par le destinataire)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23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B8E2A5-1495-D3C9-083A-41C672C5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7. Imprimer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73332-2826-72E8-E184-D15CC7AC1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90689"/>
            <a:ext cx="8387532" cy="50542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100" dirty="0"/>
              <a:t>Après l’envoi du dossier au diffuseur, on continue de travailler : relectures approfondies, retouches d’images.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100" dirty="0"/>
              <a:t>Quand les fichiers sont finalisés :</a:t>
            </a:r>
          </a:p>
          <a:p>
            <a:pPr>
              <a:lnSpc>
                <a:spcPct val="100000"/>
              </a:lnSpc>
            </a:pPr>
            <a:r>
              <a:rPr lang="fr-FR" sz="2100" dirty="0"/>
              <a:t>Exporter en </a:t>
            </a:r>
            <a:r>
              <a:rPr lang="fr-FR" sz="2100" dirty="0" err="1"/>
              <a:t>pdf</a:t>
            </a:r>
            <a:r>
              <a:rPr lang="fr-FR" sz="2100" dirty="0"/>
              <a:t>, très haute définition, avec traits de coupe et fonds perdus (</a:t>
            </a:r>
            <a:r>
              <a:rPr lang="fr-BE" sz="2100" b="1" dirty="0"/>
              <a:t>± </a:t>
            </a:r>
            <a:r>
              <a:rPr lang="fr-FR" sz="2100" dirty="0"/>
              <a:t>2 mm)</a:t>
            </a:r>
          </a:p>
          <a:p>
            <a:pPr>
              <a:lnSpc>
                <a:spcPct val="100000"/>
              </a:lnSpc>
            </a:pPr>
            <a:r>
              <a:rPr lang="fr-FR" sz="2100" dirty="0"/>
              <a:t>L’imprimeur envoie un BAT (Bon À Tirer) ou Ozalid à relire et renvoyer signé</a:t>
            </a:r>
          </a:p>
          <a:p>
            <a:pPr lvl="1">
              <a:lnSpc>
                <a:spcPct val="100000"/>
              </a:lnSpc>
            </a:pPr>
            <a:r>
              <a:rPr lang="fr-FR" sz="2100" dirty="0"/>
              <a:t>si corrections : envoyer uniquement les pages modifiées</a:t>
            </a:r>
          </a:p>
          <a:p>
            <a:pPr lvl="1">
              <a:lnSpc>
                <a:spcPct val="100000"/>
              </a:lnSpc>
            </a:pPr>
            <a:r>
              <a:rPr lang="fr-FR" sz="2100" dirty="0"/>
              <a:t>= contrat</a:t>
            </a:r>
          </a:p>
          <a:p>
            <a:pPr>
              <a:lnSpc>
                <a:spcPct val="100000"/>
              </a:lnSpc>
            </a:pPr>
            <a:r>
              <a:rPr lang="fr-FR" sz="2100" dirty="0"/>
              <a:t>Fixer une date de mise en machine et date de livraison</a:t>
            </a:r>
          </a:p>
          <a:p>
            <a:pPr>
              <a:lnSpc>
                <a:spcPct val="100000"/>
              </a:lnSpc>
            </a:pPr>
            <a:r>
              <a:rPr lang="fr-FR" sz="2100" dirty="0"/>
              <a:t>Délai environ 3 semaines - 1 mois (sauf si pénurie de papier…) </a:t>
            </a:r>
          </a:p>
          <a:p>
            <a:pPr>
              <a:lnSpc>
                <a:spcPct val="100000"/>
              </a:lnSpc>
            </a:pPr>
            <a:r>
              <a:rPr lang="fr-FR" sz="2100" dirty="0"/>
              <a:t>Livraison du stock directement au distributeur</a:t>
            </a:r>
          </a:p>
        </p:txBody>
      </p:sp>
    </p:spTree>
    <p:extLst>
      <p:ext uri="{BB962C8B-B14F-4D97-AF65-F5344CB8AC3E}">
        <p14:creationId xmlns:p14="http://schemas.microsoft.com/office/powerpoint/2010/main" val="579295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4EBBB-9346-C6A1-DABE-5DE5A46F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8. Communiquer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8A0F7B-7A67-818A-E26A-6E5E1F66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2994"/>
            <a:ext cx="7886700" cy="45939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dirty="0"/>
              <a:t>Le livre est imprimé, mais pas encore disponible en librairie.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/>
              <a:t>C’est le moment d’envoyer des services de presse aux journalistes (ou travailler avec </a:t>
            </a:r>
            <a:r>
              <a:rPr lang="fr-FR" dirty="0" err="1"/>
              <a:t>un.e</a:t>
            </a:r>
            <a:r>
              <a:rPr lang="fr-FR" dirty="0"/>
              <a:t> </a:t>
            </a:r>
            <a:r>
              <a:rPr lang="fr-FR" dirty="0" err="1"/>
              <a:t>attaché.e</a:t>
            </a:r>
            <a:r>
              <a:rPr lang="fr-FR" dirty="0"/>
              <a:t> de presse). </a:t>
            </a:r>
          </a:p>
          <a:p>
            <a:pPr marL="0" indent="0">
              <a:lnSpc>
                <a:spcPct val="120000"/>
              </a:lnSpc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buNone/>
            </a:pPr>
            <a:r>
              <a:rPr lang="fr-FR" dirty="0"/>
              <a:t>À parution : </a:t>
            </a:r>
          </a:p>
          <a:p>
            <a:pPr>
              <a:lnSpc>
                <a:spcPct val="120000"/>
              </a:lnSpc>
            </a:pPr>
            <a:r>
              <a:rPr lang="fr-FR" dirty="0"/>
              <a:t>Indiquer le livre « disponible » sur les plateformes Electre, </a:t>
            </a:r>
            <a:r>
              <a:rPr lang="fr-FR" dirty="0" err="1"/>
              <a:t>Dilicom</a:t>
            </a:r>
            <a:r>
              <a:rPr lang="fr-FR" dirty="0"/>
              <a:t>, Banque du Livre</a:t>
            </a:r>
          </a:p>
          <a:p>
            <a:pPr>
              <a:lnSpc>
                <a:spcPct val="120000"/>
              </a:lnSpc>
            </a:pPr>
            <a:r>
              <a:rPr lang="fr-FR" dirty="0"/>
              <a:t>Envoi à la Bibliothèque royale de Belgique pour le dépôt légal</a:t>
            </a:r>
          </a:p>
          <a:p>
            <a:pPr>
              <a:lnSpc>
                <a:spcPct val="120000"/>
              </a:lnSpc>
            </a:pPr>
            <a:r>
              <a:rPr lang="fr-FR" dirty="0"/>
              <a:t>Envois SP aux libraires</a:t>
            </a:r>
          </a:p>
          <a:p>
            <a:pPr>
              <a:lnSpc>
                <a:spcPct val="120000"/>
              </a:lnSpc>
            </a:pPr>
            <a:r>
              <a:rPr lang="fr-FR" dirty="0"/>
              <a:t>Newsletter pour annoncer la nouveauté, site Internet, réseaux sociaux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8617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4933329-798E-7540-85AA-9857ED91BAE3}"/>
              </a:ext>
            </a:extLst>
          </p:cNvPr>
          <p:cNvSpPr txBox="1"/>
          <p:nvPr/>
        </p:nvSpPr>
        <p:spPr>
          <a:xfrm>
            <a:off x="308344" y="361507"/>
            <a:ext cx="3064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Notre outil pour s’organiser, </a:t>
            </a:r>
          </a:p>
          <a:p>
            <a:r>
              <a:rPr lang="fr-FR" dirty="0"/>
              <a:t>ne rien oublier, </a:t>
            </a:r>
          </a:p>
          <a:p>
            <a:r>
              <a:rPr lang="fr-FR" dirty="0"/>
              <a:t>ne rien faire en double…</a:t>
            </a:r>
          </a:p>
          <a:p>
            <a:endParaRPr lang="fr-FR" dirty="0"/>
          </a:p>
          <a:p>
            <a:r>
              <a:rPr lang="fr-FR" dirty="0"/>
              <a:t>À chacun de créer son outil…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DBF6B4A-2881-5302-31B2-30E957FD2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97" y="0"/>
            <a:ext cx="6785637" cy="960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2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4258BE-60F0-006B-5D95-F2C1E283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2408"/>
            <a:ext cx="7886700" cy="58931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3200" dirty="0"/>
              <a:t>Les différentes étapes du livre…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FR" sz="2400" dirty="0"/>
              <a:t>Manuscrits et calendrier annuel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FR" sz="2400" dirty="0"/>
              <a:t>Rétroplanning en fonction du diffuseur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FR" sz="2400" dirty="0"/>
              <a:t>Travail éditorial, mise en page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FR" sz="2400" dirty="0"/>
              <a:t>Argumentaire, couverture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fr-FR" dirty="0"/>
              <a:t>	+ Zoom sur les infos techniques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FR" sz="2400" dirty="0"/>
              <a:t>Envoi au diffuseur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FR" sz="2400" dirty="0"/>
              <a:t>Référencements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FR" sz="2400" dirty="0"/>
              <a:t>Imprimer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FR" sz="2400" dirty="0"/>
              <a:t>Communiquer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FR" sz="2400" dirty="0"/>
              <a:t>Faire vivre le livre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fr-FR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fr-FR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fr-FR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649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EAECE6-4525-25DD-4006-F99F86AC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9. Faire vivre le livre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6E853E-34DE-0914-9057-5E24A5DBF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400" dirty="0"/>
              <a:t>Rencontres en librairies, dédicaces</a:t>
            </a:r>
          </a:p>
          <a:p>
            <a:pPr>
              <a:lnSpc>
                <a:spcPct val="100000"/>
              </a:lnSpc>
            </a:pPr>
            <a:r>
              <a:rPr lang="fr-FR" sz="2400" dirty="0"/>
              <a:t>Présence sur les salons du livre</a:t>
            </a:r>
          </a:p>
          <a:p>
            <a:pPr>
              <a:lnSpc>
                <a:spcPct val="100000"/>
              </a:lnSpc>
            </a:pPr>
            <a:r>
              <a:rPr lang="fr-FR" sz="2400" dirty="0"/>
              <a:t>Presse, prix littéraires</a:t>
            </a:r>
          </a:p>
          <a:p>
            <a:pPr>
              <a:lnSpc>
                <a:spcPct val="100000"/>
              </a:lnSpc>
            </a:pPr>
            <a:r>
              <a:rPr lang="fr-FR" sz="2400" dirty="0"/>
              <a:t>Bibliothèques, médiathèques, festivals…</a:t>
            </a:r>
          </a:p>
          <a:p>
            <a:pPr>
              <a:lnSpc>
                <a:spcPct val="100000"/>
              </a:lnSpc>
            </a:pPr>
            <a:r>
              <a:rPr lang="fr-FR" sz="2400" dirty="0"/>
              <a:t>Contacts agents littéraires, exports, salons de ventes de droits</a:t>
            </a:r>
          </a:p>
        </p:txBody>
      </p:sp>
    </p:spTree>
    <p:extLst>
      <p:ext uri="{BB962C8B-B14F-4D97-AF65-F5344CB8AC3E}">
        <p14:creationId xmlns:p14="http://schemas.microsoft.com/office/powerpoint/2010/main" val="594526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18E07-89BC-1540-9DC0-C5B130D9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74641"/>
            <a:ext cx="7886700" cy="1325563"/>
          </a:xfrm>
        </p:spPr>
        <p:txBody>
          <a:bodyPr/>
          <a:lstStyle/>
          <a:p>
            <a:pPr algn="ctr"/>
            <a:r>
              <a:rPr lang="fr-FR" dirty="0"/>
              <a:t>Merci 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454836-D0D9-5153-5D04-586176009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9000"/>
            <a:ext cx="7886700" cy="1211826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Des questions ? 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84917E-40BF-1F5D-2A6D-502350B7CF9B}"/>
              </a:ext>
            </a:extLst>
          </p:cNvPr>
          <p:cNvSpPr txBox="1"/>
          <p:nvPr/>
        </p:nvSpPr>
        <p:spPr>
          <a:xfrm>
            <a:off x="6484991" y="3598295"/>
            <a:ext cx="277699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5000" dirty="0">
                <a:solidFill>
                  <a:srgbClr val="99C0DF">
                    <a:alpha val="50000"/>
                  </a:srgbClr>
                </a:solidFill>
                <a:effectLst/>
                <a:latin typeface="ITC Lubalin Graph" pitchFamily="2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78065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1FD8B1-4B37-F857-BA6B-42B9EFB3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8834"/>
            <a:ext cx="7886700" cy="1325563"/>
          </a:xfrm>
        </p:spPr>
        <p:txBody>
          <a:bodyPr/>
          <a:lstStyle/>
          <a:p>
            <a:r>
              <a:rPr lang="fr-FR" dirty="0"/>
              <a:t>1. Manuscrits et calendrier annuel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D44659-477F-0631-2D5B-0E67459D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3283"/>
            <a:ext cx="8324519" cy="519211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dirty="0"/>
              <a:t>Avoir une vision d’ensemble :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combien de nouveautés par an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répartir selon les collections 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parfois convention avec </a:t>
            </a:r>
            <a:r>
              <a:rPr lang="fr-FR" dirty="0" err="1"/>
              <a:t>fwb</a:t>
            </a:r>
            <a:endParaRPr lang="fr-FR" dirty="0"/>
          </a:p>
          <a:p>
            <a:pPr lvl="1">
              <a:lnSpc>
                <a:spcPct val="120000"/>
              </a:lnSpc>
            </a:pPr>
            <a:r>
              <a:rPr lang="fr-FR" dirty="0"/>
              <a:t>échelonner les publications sur l’année, aussi en fonction des événements :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1400" dirty="0"/>
              <a:t>	auteur belge en février-mars avant la foire du livre de </a:t>
            </a:r>
            <a:r>
              <a:rPr lang="fr-FR" sz="1400" dirty="0" err="1"/>
              <a:t>bruxelles</a:t>
            </a:r>
            <a:endParaRPr lang="fr-FR" sz="14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1400" dirty="0"/>
              <a:t>	jeunesse/graphique en novembre-décembre avant le salon jeunesse de Montreuil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1400" dirty="0"/>
              <a:t>	poésie en mai pour le Marché de la poésie de Paris ou en septembre pour le </a:t>
            </a:r>
            <a:r>
              <a:rPr lang="fr-FR" sz="1400" dirty="0" err="1"/>
              <a:t>Poetik</a:t>
            </a:r>
            <a:r>
              <a:rPr lang="fr-FR" sz="1400" dirty="0"/>
              <a:t> Bazar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1400" dirty="0"/>
              <a:t>	juillet et 1</a:t>
            </a:r>
            <a:r>
              <a:rPr lang="fr-FR" sz="1400" baseline="30000" dirty="0"/>
              <a:t>ère</a:t>
            </a:r>
            <a:r>
              <a:rPr lang="fr-FR" sz="1400" dirty="0"/>
              <a:t> quinzaine d’août très calme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1400" dirty="0"/>
              <a:t>	à partir du 15 août et en septembre : rentrée littéraire, risque que son livre soit noyé dans la masse de nouveautés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1400" dirty="0"/>
              <a:t>	livres pour les fêtes à sortir en novembre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1400" dirty="0"/>
              <a:t>	en décembre pas de nouveautés car les librairies sont trop occupées avec les fêtes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1400" dirty="0"/>
              <a:t>	etc…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fr-FR" sz="1500" dirty="0"/>
          </a:p>
          <a:p>
            <a:pPr marL="457200" lvl="1" indent="0">
              <a:lnSpc>
                <a:spcPct val="110000"/>
              </a:lnSpc>
              <a:buNone/>
            </a:pPr>
            <a:endParaRPr lang="fr-FR" sz="1500" dirty="0"/>
          </a:p>
          <a:p>
            <a:pPr marL="0" indent="0">
              <a:lnSpc>
                <a:spcPct val="120000"/>
              </a:lnSpc>
              <a:buNone/>
            </a:pPr>
            <a:r>
              <a:rPr lang="fr-FR" dirty="0"/>
              <a:t>… à croiser avec les manuscrits reçus, pour avoir une vision globale des publications sur l’année</a:t>
            </a:r>
          </a:p>
        </p:txBody>
      </p:sp>
    </p:spTree>
    <p:extLst>
      <p:ext uri="{BB962C8B-B14F-4D97-AF65-F5344CB8AC3E}">
        <p14:creationId xmlns:p14="http://schemas.microsoft.com/office/powerpoint/2010/main" val="317933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F6F95C0-9F3A-15C2-B28D-A67C61D16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3530" y="-383755"/>
            <a:ext cx="10791059" cy="762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6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CEEA528-5377-B516-8A00-1F0C2729B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7" y="1825625"/>
            <a:ext cx="9149727" cy="1294801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8E98A62-7033-D55E-331E-D4162261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Rétroplanning en fonction du diffuseur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9AA111-C8D9-81C9-4B35-3A19761D7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43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Croiser les prévisions de publications avec le rétroplanning du diffuseur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C70A185-AFD8-CB77-C4EF-EBF5039C0CF5}"/>
              </a:ext>
            </a:extLst>
          </p:cNvPr>
          <p:cNvSpPr/>
          <p:nvPr/>
        </p:nvSpPr>
        <p:spPr>
          <a:xfrm>
            <a:off x="4696955" y="3667432"/>
            <a:ext cx="45719" cy="147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70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524F0-0287-461C-95D0-AC43F4B0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Rétroplanning en fonction du diffuseur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E3674A-5B32-224C-51ED-88B93C374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400" dirty="0"/>
              <a:t>Anticiper</a:t>
            </a:r>
          </a:p>
          <a:p>
            <a:pPr>
              <a:lnSpc>
                <a:spcPct val="100000"/>
              </a:lnSpc>
            </a:pPr>
            <a:r>
              <a:rPr lang="fr-FR" sz="2400" dirty="0"/>
              <a:t>Travailler environ 6-9 mois en amont (ou plus si travail de réécriture avec l’auteur)</a:t>
            </a:r>
          </a:p>
        </p:txBody>
      </p:sp>
    </p:spTree>
    <p:extLst>
      <p:ext uri="{BB962C8B-B14F-4D97-AF65-F5344CB8AC3E}">
        <p14:creationId xmlns:p14="http://schemas.microsoft.com/office/powerpoint/2010/main" val="44698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FC8229-4DF7-FC42-6E77-2E36B0E8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6804"/>
            <a:ext cx="7886700" cy="1325563"/>
          </a:xfrm>
        </p:spPr>
        <p:txBody>
          <a:bodyPr/>
          <a:lstStyle/>
          <a:p>
            <a:r>
              <a:rPr lang="fr-FR" dirty="0"/>
              <a:t>3. Travail éditorial, mise en page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96C5F8-BD74-B74E-B99D-D22BA74DC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2367"/>
            <a:ext cx="7886700" cy="45845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fr-FR" dirty="0"/>
              <a:t>Signer le contrat avec l’auteur, éventuel travail de réécriture</a:t>
            </a:r>
          </a:p>
          <a:p>
            <a:pPr>
              <a:lnSpc>
                <a:spcPct val="110000"/>
              </a:lnSpc>
            </a:pPr>
            <a:r>
              <a:rPr lang="fr-FR" dirty="0"/>
              <a:t>Passer du </a:t>
            </a:r>
            <a:r>
              <a:rPr lang="fr-FR" dirty="0" err="1"/>
              <a:t>word</a:t>
            </a:r>
            <a:r>
              <a:rPr lang="fr-FR" dirty="0"/>
              <a:t> au logiciel de mise en page : </a:t>
            </a:r>
          </a:p>
          <a:p>
            <a:pPr lvl="2">
              <a:lnSpc>
                <a:spcPct val="110000"/>
              </a:lnSpc>
            </a:pPr>
            <a:r>
              <a:rPr lang="fr-FR" dirty="0"/>
              <a:t>Reprendre une ancienne maquette de la même collection, pour avoir un gabarit commun : typo, interligne, marges, format, </a:t>
            </a:r>
            <a:r>
              <a:rPr lang="fr-FR" dirty="0" err="1"/>
              <a:t>etc</a:t>
            </a:r>
            <a:endParaRPr lang="fr-FR" dirty="0"/>
          </a:p>
          <a:p>
            <a:pPr lvl="2">
              <a:lnSpc>
                <a:spcPct val="110000"/>
              </a:lnSpc>
            </a:pPr>
            <a:r>
              <a:rPr lang="fr-FR" dirty="0"/>
              <a:t>« Importer le texte » : permet de garder une partie des espaces fines et italiques</a:t>
            </a:r>
          </a:p>
          <a:p>
            <a:pPr lvl="2">
              <a:lnSpc>
                <a:spcPct val="110000"/>
              </a:lnSpc>
            </a:pPr>
            <a:r>
              <a:rPr lang="fr-FR" dirty="0"/>
              <a:t>Relecture : orthographe, grammaire, ponctuation, typographie (espaces fines, espaces insécables), tirets cadratins, majuscules, accents, italiques, numéros de page… </a:t>
            </a:r>
          </a:p>
          <a:p>
            <a:pPr lvl="2">
              <a:lnSpc>
                <a:spcPct val="110000"/>
              </a:lnSpc>
            </a:pPr>
            <a:r>
              <a:rPr lang="fr-FR" dirty="0"/>
              <a:t>Mettre à jour la bibliographie de l’auteur</a:t>
            </a:r>
          </a:p>
          <a:p>
            <a:pPr lvl="2">
              <a:lnSpc>
                <a:spcPct val="110000"/>
              </a:lnSpc>
            </a:pPr>
            <a:endParaRPr lang="fr-FR" dirty="0"/>
          </a:p>
          <a:p>
            <a:pPr>
              <a:lnSpc>
                <a:spcPct val="110000"/>
              </a:lnSpc>
            </a:pPr>
            <a:r>
              <a:rPr lang="fr-FR" dirty="0"/>
              <a:t>Allers-retours avec l’auteur : remarques, corrections, suggestions… </a:t>
            </a:r>
          </a:p>
          <a:p>
            <a:pPr marL="914400" lvl="2" indent="0">
              <a:lnSpc>
                <a:spcPct val="110000"/>
              </a:lnSpc>
              <a:buNone/>
            </a:pPr>
            <a:endParaRPr lang="fr-FR" dirty="0"/>
          </a:p>
          <a:p>
            <a:pPr>
              <a:lnSpc>
                <a:spcPct val="11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41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0BE52-E5EC-E052-3228-6B976D2E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103"/>
            <a:ext cx="7886700" cy="1325563"/>
          </a:xfrm>
        </p:spPr>
        <p:txBody>
          <a:bodyPr>
            <a:normAutofit/>
          </a:bodyPr>
          <a:lstStyle/>
          <a:p>
            <a:r>
              <a:rPr lang="fr-FR" dirty="0"/>
              <a:t>4. Argumentaire, couverture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DEFD6E-0B5B-2B8D-3FEB-A7E3F1005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3666"/>
            <a:ext cx="8147488" cy="531433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400" dirty="0"/>
              <a:t>En parallèle : préparation des documents de communication autour du livre :</a:t>
            </a:r>
          </a:p>
          <a:p>
            <a:pPr lvl="1">
              <a:lnSpc>
                <a:spcPct val="100000"/>
              </a:lnSpc>
            </a:pPr>
            <a:endParaRPr lang="fr-FR" dirty="0"/>
          </a:p>
          <a:p>
            <a:pPr lvl="1">
              <a:lnSpc>
                <a:spcPct val="100000"/>
              </a:lnSpc>
            </a:pPr>
            <a:r>
              <a:rPr lang="fr-FR" sz="2600" dirty="0"/>
              <a:t>1</a:t>
            </a:r>
            <a:r>
              <a:rPr lang="fr-FR" sz="2600" baseline="30000" dirty="0"/>
              <a:t>ère</a:t>
            </a:r>
            <a:r>
              <a:rPr lang="fr-FR" sz="2600" dirty="0"/>
              <a:t> de couverture </a:t>
            </a:r>
          </a:p>
          <a:p>
            <a:pPr lvl="2">
              <a:lnSpc>
                <a:spcPct val="100000"/>
              </a:lnSpc>
            </a:pPr>
            <a:r>
              <a:rPr lang="fr-FR" dirty="0"/>
              <a:t>titre </a:t>
            </a:r>
          </a:p>
          <a:p>
            <a:pPr lvl="2">
              <a:lnSpc>
                <a:spcPct val="100000"/>
              </a:lnSpc>
            </a:pPr>
            <a:r>
              <a:rPr lang="fr-FR" dirty="0"/>
              <a:t>auteur, artiste, éventuel traducteur</a:t>
            </a:r>
          </a:p>
          <a:p>
            <a:pPr lvl="2">
              <a:lnSpc>
                <a:spcPct val="100000"/>
              </a:lnSpc>
            </a:pPr>
            <a:r>
              <a:rPr lang="fr-FR" dirty="0"/>
              <a:t>logo de la maison d’édition</a:t>
            </a:r>
          </a:p>
          <a:p>
            <a:pPr lvl="2">
              <a:lnSpc>
                <a:spcPct val="100000"/>
              </a:lnSpc>
            </a:pPr>
            <a:r>
              <a:rPr lang="fr-FR" dirty="0"/>
              <a:t>identité graphique par collection / maison d’édition</a:t>
            </a:r>
          </a:p>
          <a:p>
            <a:pPr lvl="1">
              <a:lnSpc>
                <a:spcPct val="100000"/>
              </a:lnSpc>
            </a:pPr>
            <a:endParaRPr lang="fr-FR" dirty="0"/>
          </a:p>
          <a:p>
            <a:pPr lvl="1">
              <a:lnSpc>
                <a:spcPct val="100000"/>
              </a:lnSpc>
            </a:pPr>
            <a:r>
              <a:rPr lang="fr-FR" sz="2600" dirty="0"/>
              <a:t>4</a:t>
            </a:r>
            <a:r>
              <a:rPr lang="fr-FR" sz="2600" baseline="30000" dirty="0"/>
              <a:t>e</a:t>
            </a:r>
            <a:r>
              <a:rPr lang="fr-FR" sz="2600" dirty="0"/>
              <a:t> de couverture : </a:t>
            </a:r>
          </a:p>
          <a:p>
            <a:pPr lvl="2">
              <a:lnSpc>
                <a:spcPct val="100000"/>
              </a:lnSpc>
            </a:pPr>
            <a:r>
              <a:rPr lang="fr-FR" dirty="0"/>
              <a:t>prix, </a:t>
            </a:r>
            <a:r>
              <a:rPr lang="fr-FR" dirty="0" err="1"/>
              <a:t>isbn</a:t>
            </a:r>
            <a:r>
              <a:rPr lang="fr-FR" dirty="0"/>
              <a:t>, code-barre, logo éditeur</a:t>
            </a:r>
          </a:p>
          <a:p>
            <a:pPr lvl="2">
              <a:lnSpc>
                <a:spcPct val="100000"/>
              </a:lnSpc>
            </a:pPr>
            <a:r>
              <a:rPr lang="fr-FR" dirty="0"/>
              <a:t>texte : donne envie de lire le livre, plus littéraire, plus concis</a:t>
            </a:r>
          </a:p>
          <a:p>
            <a:pPr lvl="2">
              <a:lnSpc>
                <a:spcPct val="100000"/>
              </a:lnSpc>
            </a:pPr>
            <a:r>
              <a:rPr lang="fr-FR" dirty="0"/>
              <a:t>parfois quelques mots sur l’auteur/artiste/collection/presse/prix</a:t>
            </a:r>
          </a:p>
          <a:p>
            <a:pPr lvl="2">
              <a:lnSpc>
                <a:spcPct val="100000"/>
              </a:lnSpc>
            </a:pPr>
            <a:endParaRPr lang="fr-FR" dirty="0"/>
          </a:p>
          <a:p>
            <a:pPr lvl="1">
              <a:lnSpc>
                <a:spcPct val="100000"/>
              </a:lnSpc>
            </a:pPr>
            <a:r>
              <a:rPr lang="fr-FR" sz="2600" dirty="0"/>
              <a:t>Pour le fichier de couverture, prévoir aussi </a:t>
            </a:r>
          </a:p>
          <a:p>
            <a:pPr lvl="2">
              <a:lnSpc>
                <a:spcPct val="100000"/>
              </a:lnSpc>
            </a:pPr>
            <a:r>
              <a:rPr lang="fr-FR" dirty="0"/>
              <a:t>Dos : </a:t>
            </a:r>
          </a:p>
          <a:p>
            <a:pPr lvl="3">
              <a:lnSpc>
                <a:spcPct val="100000"/>
              </a:lnSpc>
            </a:pPr>
            <a:r>
              <a:rPr lang="fr-FR" dirty="0"/>
              <a:t>titre, auteur, logo</a:t>
            </a:r>
          </a:p>
          <a:p>
            <a:pPr lvl="3">
              <a:lnSpc>
                <a:spcPct val="100000"/>
              </a:lnSpc>
            </a:pPr>
            <a:r>
              <a:rPr lang="fr-FR" dirty="0"/>
              <a:t>important pour la visibilité en librairies </a:t>
            </a:r>
          </a:p>
          <a:p>
            <a:pPr lvl="3">
              <a:lnSpc>
                <a:spcPct val="100000"/>
              </a:lnSpc>
            </a:pPr>
            <a:r>
              <a:rPr lang="fr-FR" dirty="0"/>
              <a:t>épaisseur à demander à l’imprimeur </a:t>
            </a:r>
          </a:p>
          <a:p>
            <a:pPr lvl="2">
              <a:lnSpc>
                <a:spcPct val="100000"/>
              </a:lnSpc>
            </a:pPr>
            <a:r>
              <a:rPr lang="fr-FR" dirty="0"/>
              <a:t>Rabats</a:t>
            </a:r>
          </a:p>
        </p:txBody>
      </p:sp>
    </p:spTree>
    <p:extLst>
      <p:ext uri="{BB962C8B-B14F-4D97-AF65-F5344CB8AC3E}">
        <p14:creationId xmlns:p14="http://schemas.microsoft.com/office/powerpoint/2010/main" val="313704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60DD7F-D197-4E94-93AE-1884F3612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4" y="983227"/>
            <a:ext cx="9032972" cy="439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104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</TotalTime>
  <Words>1101</Words>
  <Application>Microsoft Macintosh PowerPoint</Application>
  <PresentationFormat>Affichage à l'écran (4:3)</PresentationFormat>
  <Paragraphs>154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ITC Lubalin Graph</vt:lpstr>
      <vt:lpstr>Wingdings</vt:lpstr>
      <vt:lpstr>Thème Office</vt:lpstr>
      <vt:lpstr>Présentation PowerPoint</vt:lpstr>
      <vt:lpstr>Présentation PowerPoint</vt:lpstr>
      <vt:lpstr>1. Manuscrits et calendrier annuel</vt:lpstr>
      <vt:lpstr>Présentation PowerPoint</vt:lpstr>
      <vt:lpstr>2. Rétroplanning en fonction du diffuseur</vt:lpstr>
      <vt:lpstr>2. Rétroplanning en fonction du diffuseur</vt:lpstr>
      <vt:lpstr>3. Travail éditorial, mise en page</vt:lpstr>
      <vt:lpstr>4. Argumentaire, couverture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5. Envoi au diffuseur</vt:lpstr>
      <vt:lpstr>6. Référencements</vt:lpstr>
      <vt:lpstr>7. Imprimer</vt:lpstr>
      <vt:lpstr>8. Communiquer</vt:lpstr>
      <vt:lpstr>Présentation PowerPoint</vt:lpstr>
      <vt:lpstr>9. Faire vivre le livre</vt:lpstr>
      <vt:lpstr>Merci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esperluete01 esperluete01</dc:creator>
  <cp:lastModifiedBy>esperluete01 esperluete01</cp:lastModifiedBy>
  <cp:revision>49</cp:revision>
  <cp:lastPrinted>2022-09-13T12:52:25Z</cp:lastPrinted>
  <dcterms:created xsi:type="dcterms:W3CDTF">2021-10-26T09:30:50Z</dcterms:created>
  <dcterms:modified xsi:type="dcterms:W3CDTF">2022-09-13T14:13:37Z</dcterms:modified>
</cp:coreProperties>
</file>